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70" r:id="rId3"/>
    <p:sldId id="290" r:id="rId4"/>
    <p:sldId id="291" r:id="rId5"/>
    <p:sldId id="292" r:id="rId6"/>
    <p:sldId id="293" r:id="rId7"/>
    <p:sldId id="294" r:id="rId8"/>
    <p:sldId id="29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AAF"/>
    <a:srgbClr val="EAB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116" d="100"/>
          <a:sy n="116" d="100"/>
        </p:scale>
        <p:origin x="27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rgbClr val="FF00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2511517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45047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420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816130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39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6215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772092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461253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664176" cy="1320800"/>
          </a:xfrm>
        </p:spPr>
        <p:txBody>
          <a:bodyPr>
            <a:noAutofit/>
          </a:bodyPr>
          <a:lstStyle>
            <a:lvl1pPr>
              <a:defRPr lang="en-US" sz="4400" b="1" kern="1200" dirty="0">
                <a:solidFill>
                  <a:srgbClr val="FF0000"/>
                </a:solidFill>
                <a:latin typeface="Segoe Script" panose="020B0504020000000003" pitchFamily="34" charset="0"/>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97917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2831878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875242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71481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69246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3358185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Tree>
    <p:extLst>
      <p:ext uri="{BB962C8B-B14F-4D97-AF65-F5344CB8AC3E}">
        <p14:creationId xmlns:p14="http://schemas.microsoft.com/office/powerpoint/2010/main" val="177078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7FA2A6-DFAA-47C6-A97F-85AD3B8F0494}" type="slidenum">
              <a:rPr lang="en-GB" smtClean="0"/>
              <a:pPr/>
              <a:t>‹#›</a:t>
            </a:fld>
            <a:endParaRPr lang="en-GB"/>
          </a:p>
        </p:txBody>
      </p:sp>
      <p:sp>
        <p:nvSpPr>
          <p:cNvPr id="5" name="Date Placeholder 4"/>
          <p:cNvSpPr>
            <a:spLocks noGrp="1"/>
          </p:cNvSpPr>
          <p:nvPr>
            <p:ph type="dt" sz="half" idx="10"/>
          </p:nvPr>
        </p:nvSpPr>
        <p:spPr/>
        <p:txBody>
          <a:bodyPr/>
          <a:lstStyle/>
          <a:p>
            <a:fld id="{B7681BDB-AE87-4B47-802D-7E15F953166F}" type="datetimeFigureOut">
              <a:rPr lang="en-GB" smtClean="0"/>
              <a:pPr/>
              <a:t>18/10/2015</a:t>
            </a:fld>
            <a:endParaRPr lang="en-GB"/>
          </a:p>
        </p:txBody>
      </p:sp>
    </p:spTree>
    <p:extLst>
      <p:ext uri="{BB962C8B-B14F-4D97-AF65-F5344CB8AC3E}">
        <p14:creationId xmlns:p14="http://schemas.microsoft.com/office/powerpoint/2010/main" val="79340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42880"/>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3" y="609600"/>
            <a:ext cx="10560937" cy="1320800"/>
          </a:xfrm>
          <a:prstGeom prst="rect">
            <a:avLst/>
          </a:prstGeom>
        </p:spPr>
        <p:txBody>
          <a:bodyPr vert="horz" lIns="91440" tIns="45720" rIns="91440" bIns="45720" rtlCol="0" anchor="t">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7681BDB-AE87-4B47-802D-7E15F953166F}" type="datetimeFigureOut">
              <a:rPr lang="en-GB" smtClean="0"/>
              <a:pPr/>
              <a:t>18/10/2015</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D7FA2A6-DFAA-47C6-A97F-85AD3B8F0494}" type="slidenum">
              <a:rPr lang="en-GB" smtClean="0"/>
              <a:pPr/>
              <a:t>‹#›</a:t>
            </a:fld>
            <a:endParaRPr lang="en-GB"/>
          </a:p>
        </p:txBody>
      </p:sp>
    </p:spTree>
    <p:extLst>
      <p:ext uri="{BB962C8B-B14F-4D97-AF65-F5344CB8AC3E}">
        <p14:creationId xmlns:p14="http://schemas.microsoft.com/office/powerpoint/2010/main" val="133006222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lang="en-US" sz="4400" b="1" kern="1200" dirty="0">
          <a:solidFill>
            <a:srgbClr val="FF0000"/>
          </a:solidFill>
          <a:latin typeface="Segoe Script" panose="020B0504020000000003"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4938" y="822739"/>
            <a:ext cx="9144000" cy="2387600"/>
          </a:xfrm>
        </p:spPr>
        <p:txBody>
          <a:bodyPr>
            <a:normAutofit/>
          </a:bodyPr>
          <a:lstStyle/>
          <a:p>
            <a:pPr algn="ctr"/>
            <a:r>
              <a:rPr lang="en-US" sz="6000" dirty="0">
                <a:latin typeface="Algerian" panose="04020705040A02060702" pitchFamily="82" charset="0"/>
              </a:rPr>
              <a:t>TÉMOIGNAGES </a:t>
            </a:r>
            <a:r>
              <a:rPr lang="en-US" sz="6000" dirty="0" smtClean="0">
                <a:latin typeface="Algerian" panose="04020705040A02060702" pitchFamily="82" charset="0"/>
              </a:rPr>
              <a:t>SUR L’AMITIÉ </a:t>
            </a:r>
            <a:endParaRPr lang="en-GB" sz="6000" dirty="0">
              <a:latin typeface="Algerian" panose="04020705040A02060702" pitchFamily="82" charset="0"/>
            </a:endParaRPr>
          </a:p>
        </p:txBody>
      </p:sp>
      <p:sp>
        <p:nvSpPr>
          <p:cNvPr id="3" name="Subtitle 2"/>
          <p:cNvSpPr>
            <a:spLocks noGrp="1"/>
          </p:cNvSpPr>
          <p:nvPr>
            <p:ph type="subTitle" idx="1"/>
          </p:nvPr>
        </p:nvSpPr>
        <p:spPr>
          <a:xfrm>
            <a:off x="4283882" y="5171193"/>
            <a:ext cx="5784265" cy="1493220"/>
          </a:xfrm>
        </p:spPr>
        <p:txBody>
          <a:bodyPr>
            <a:noAutofit/>
          </a:bodyPr>
          <a:lstStyle/>
          <a:p>
            <a:pPr algn="l"/>
            <a:r>
              <a:rPr lang="en-US" sz="3200" dirty="0" err="1" smtClean="0">
                <a:solidFill>
                  <a:srgbClr val="FF0000"/>
                </a:solidFill>
                <a:latin typeface="Segoe Script" panose="020B0504020000000003" pitchFamily="34" charset="0"/>
                <a:ea typeface="+mj-ea"/>
                <a:cs typeface="+mj-cs"/>
              </a:rPr>
              <a:t>Élève</a:t>
            </a:r>
            <a:r>
              <a:rPr lang="en-US" sz="3200" dirty="0" smtClean="0">
                <a:solidFill>
                  <a:srgbClr val="FF0000"/>
                </a:solidFill>
                <a:latin typeface="Segoe Script" panose="020B0504020000000003" pitchFamily="34" charset="0"/>
                <a:ea typeface="+mj-ea"/>
                <a:cs typeface="+mj-cs"/>
              </a:rPr>
              <a:t>: </a:t>
            </a:r>
            <a:r>
              <a:rPr lang="en-US" sz="3200" b="1" dirty="0" smtClean="0">
                <a:solidFill>
                  <a:srgbClr val="FF0000"/>
                </a:solidFill>
                <a:latin typeface="Segoe Script" panose="020B0504020000000003" pitchFamily="34" charset="0"/>
                <a:ea typeface="+mj-ea"/>
                <a:cs typeface="+mj-cs"/>
              </a:rPr>
              <a:t>ONOFREI </a:t>
            </a:r>
            <a:r>
              <a:rPr lang="en-US" sz="3200" b="1" dirty="0" smtClean="0">
                <a:solidFill>
                  <a:srgbClr val="FF0000"/>
                </a:solidFill>
                <a:latin typeface="Segoe Script" panose="020B0504020000000003" pitchFamily="34" charset="0"/>
                <a:ea typeface="+mj-ea"/>
                <a:cs typeface="+mj-cs"/>
              </a:rPr>
              <a:t>FLORIN</a:t>
            </a:r>
            <a:endParaRPr lang="en-US" sz="2000" dirty="0">
              <a:solidFill>
                <a:srgbClr val="FF0000"/>
              </a:solidFill>
              <a:latin typeface="Segoe Script" panose="020B0504020000000003" pitchFamily="34" charset="0"/>
              <a:ea typeface="+mj-ea"/>
              <a:cs typeface="+mj-cs"/>
            </a:endParaRPr>
          </a:p>
          <a:p>
            <a:pPr algn="l"/>
            <a:r>
              <a:rPr lang="en-US" sz="3200" dirty="0" err="1" smtClean="0">
                <a:solidFill>
                  <a:srgbClr val="FF0000"/>
                </a:solidFill>
                <a:latin typeface="Segoe Script" panose="020B0504020000000003" pitchFamily="34" charset="0"/>
                <a:ea typeface="+mj-ea"/>
                <a:cs typeface="+mj-cs"/>
              </a:rPr>
              <a:t>Classe</a:t>
            </a:r>
            <a:r>
              <a:rPr lang="en-US" sz="3200" dirty="0" smtClean="0">
                <a:solidFill>
                  <a:srgbClr val="FF0000"/>
                </a:solidFill>
                <a:latin typeface="Segoe Script" panose="020B0504020000000003" pitchFamily="34" charset="0"/>
                <a:ea typeface="+mj-ea"/>
                <a:cs typeface="+mj-cs"/>
              </a:rPr>
              <a:t>:</a:t>
            </a:r>
            <a:r>
              <a:rPr lang="ro-RO" sz="3200" dirty="0" smtClean="0">
                <a:solidFill>
                  <a:srgbClr val="FF0000"/>
                </a:solidFill>
                <a:latin typeface="Segoe Script" panose="020B0504020000000003" pitchFamily="34" charset="0"/>
                <a:ea typeface="+mj-ea"/>
                <a:cs typeface="+mj-cs"/>
              </a:rPr>
              <a:t> </a:t>
            </a:r>
            <a:r>
              <a:rPr lang="en-US" sz="3200" b="1" dirty="0" smtClean="0">
                <a:solidFill>
                  <a:srgbClr val="FF0000"/>
                </a:solidFill>
                <a:latin typeface="Segoe Script" panose="020B0504020000000003" pitchFamily="34" charset="0"/>
                <a:ea typeface="+mj-ea"/>
                <a:cs typeface="+mj-cs"/>
              </a:rPr>
              <a:t>VII-</a:t>
            </a:r>
            <a:r>
              <a:rPr lang="en-US" sz="3200" b="1" dirty="0" err="1">
                <a:solidFill>
                  <a:srgbClr val="FF0000"/>
                </a:solidFill>
                <a:latin typeface="Segoe Script" panose="020B0504020000000003" pitchFamily="34" charset="0"/>
              </a:rPr>
              <a:t>è</a:t>
            </a:r>
            <a:r>
              <a:rPr lang="en-US" sz="3200" b="1" dirty="0" err="1" smtClean="0">
                <a:solidFill>
                  <a:srgbClr val="FF0000"/>
                </a:solidFill>
                <a:latin typeface="Segoe Script" panose="020B0504020000000003" pitchFamily="34" charset="0"/>
                <a:ea typeface="+mj-ea"/>
                <a:cs typeface="+mj-cs"/>
              </a:rPr>
              <a:t>me</a:t>
            </a:r>
            <a:r>
              <a:rPr lang="en-US" sz="3200" b="1" dirty="0" smtClean="0">
                <a:solidFill>
                  <a:srgbClr val="FF0000"/>
                </a:solidFill>
                <a:latin typeface="Segoe Script" panose="020B0504020000000003" pitchFamily="34" charset="0"/>
                <a:ea typeface="+mj-ea"/>
                <a:cs typeface="+mj-cs"/>
              </a:rPr>
              <a:t> A</a:t>
            </a:r>
            <a:endParaRPr lang="en-GB" sz="3200" b="1" dirty="0">
              <a:solidFill>
                <a:srgbClr val="FF0000"/>
              </a:solidFill>
              <a:latin typeface="Segoe Script" panose="020B0504020000000003" pitchFamily="34" charset="0"/>
              <a:ea typeface="+mj-ea"/>
              <a:cs typeface="+mj-cs"/>
            </a:endParaRPr>
          </a:p>
        </p:txBody>
      </p:sp>
    </p:spTree>
    <p:extLst>
      <p:ext uri="{BB962C8B-B14F-4D97-AF65-F5344CB8AC3E}">
        <p14:creationId xmlns:p14="http://schemas.microsoft.com/office/powerpoint/2010/main" val="329094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7506" y="58944"/>
            <a:ext cx="10851776" cy="1080120"/>
          </a:xfrm>
        </p:spPr>
        <p:txBody>
          <a:bodyPr>
            <a:noAutofit/>
          </a:bodyPr>
          <a:lstStyle/>
          <a:p>
            <a:pPr algn="l"/>
            <a:r>
              <a:rPr lang="fr-FR" sz="4400" dirty="0">
                <a:effectLst/>
              </a:rPr>
              <a:t>Témoignages sur l’amitié</a:t>
            </a:r>
            <a:endParaRPr lang="en-US" sz="4400" dirty="0">
              <a:latin typeface="Segoe Script" panose="020B0504020000000003" pitchFamily="34" charset="0"/>
            </a:endParaRPr>
          </a:p>
        </p:txBody>
      </p:sp>
      <p:sp>
        <p:nvSpPr>
          <p:cNvPr id="3" name="Subtitle 2"/>
          <p:cNvSpPr>
            <a:spLocks noGrp="1"/>
          </p:cNvSpPr>
          <p:nvPr>
            <p:ph type="subTitle" idx="1"/>
          </p:nvPr>
        </p:nvSpPr>
        <p:spPr>
          <a:xfrm>
            <a:off x="399075" y="1458131"/>
            <a:ext cx="6060720" cy="4558589"/>
          </a:xfrm>
          <a:solidFill>
            <a:schemeClr val="accent1">
              <a:lumMod val="20000"/>
              <a:lumOff val="80000"/>
            </a:schemeClr>
          </a:solidFill>
        </p:spPr>
        <p:txBody>
          <a:bodyPr>
            <a:normAutofit fontScale="92500"/>
          </a:bodyPr>
          <a:lstStyle/>
          <a:p>
            <a:pPr algn="just">
              <a:lnSpc>
                <a:spcPct val="110000"/>
              </a:lnSpc>
              <a:spcBef>
                <a:spcPts val="1200"/>
              </a:spcBef>
            </a:pPr>
            <a:r>
              <a:rPr lang="fr-FR" sz="2400" b="1" i="1" dirty="0">
                <a:solidFill>
                  <a:schemeClr val="accent1">
                    <a:lumMod val="50000"/>
                  </a:schemeClr>
                </a:solidFill>
                <a:cs typeface="Arial" panose="020B0604020202020204" pitchFamily="34" charset="0"/>
              </a:rPr>
              <a:t>Entre filles, on se confie des secrets, on se promet de ne jamais se quitter. Entre garçons, on partage des goûts musicaux, des blagues, des bêtises. En bande, on se retrouve pour parler de tout et de rien, juste pour le plaisir de se voir. L’amitié, ça prend toutes les formes possibles. Mais une chose est sûre: c’est important, et encore plus à votre âge! La preuve? Si un ami vous fait la tête, vous en souffrez terriblement. Autre exemple: si vous en êtes séparés à cause d’un déménagement, ça fait mal.</a:t>
            </a:r>
          </a:p>
          <a:p>
            <a:pPr>
              <a:lnSpc>
                <a:spcPct val="110000"/>
              </a:lnSpc>
              <a:spcBef>
                <a:spcPts val="1200"/>
              </a:spcBef>
            </a:pPr>
            <a:endParaRPr lang="en-US" sz="2800" b="1" i="1" dirty="0">
              <a:solidFill>
                <a:schemeClr val="accent1">
                  <a:lumMod val="50000"/>
                </a:schemeClr>
              </a:solidFill>
              <a:cs typeface="Arial" panose="020B0604020202020204" pitchFamily="34" charset="0"/>
            </a:endParaRPr>
          </a:p>
        </p:txBody>
      </p:sp>
      <p:sp>
        <p:nvSpPr>
          <p:cNvPr id="4" name="TextBox 3"/>
          <p:cNvSpPr txBox="1"/>
          <p:nvPr/>
        </p:nvSpPr>
        <p:spPr>
          <a:xfrm>
            <a:off x="6708255" y="5436755"/>
            <a:ext cx="5483745" cy="461665"/>
          </a:xfrm>
          <a:prstGeom prst="rect">
            <a:avLst/>
          </a:prstGeom>
          <a:noFill/>
        </p:spPr>
        <p:txBody>
          <a:bodyPr wrap="square" rtlCol="0">
            <a:spAutoFit/>
          </a:bodyPr>
          <a:lstStyle/>
          <a:p>
            <a:r>
              <a:rPr lang="fr-FR" sz="2400" b="1" i="1" dirty="0">
                <a:solidFill>
                  <a:srgbClr val="FF0000"/>
                </a:solidFill>
                <a:cs typeface="Arial" panose="020B0604020202020204" pitchFamily="34" charset="0"/>
              </a:rPr>
              <a:t>D’après: Géo Ado No.28, 2012</a:t>
            </a:r>
            <a:endParaRPr lang="en-GB" sz="2400" b="1" i="1" dirty="0">
              <a:solidFill>
                <a:srgbClr val="FF0000"/>
              </a:solidFill>
              <a:cs typeface="Arial" panose="020B0604020202020204" pitchFamily="34" charset="0"/>
            </a:endParaRPr>
          </a:p>
        </p:txBody>
      </p:sp>
      <p:pic>
        <p:nvPicPr>
          <p:cNvPr id="7" name="Picture 6" descr="C:\Florin\Franceza\Prietenie\ami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2957" y="1458130"/>
            <a:ext cx="4886325" cy="3659559"/>
          </a:xfrm>
          <a:prstGeom prst="rect">
            <a:avLst/>
          </a:prstGeom>
          <a:noFill/>
          <a:ln>
            <a:noFill/>
          </a:ln>
        </p:spPr>
      </p:pic>
    </p:spTree>
    <p:extLst>
      <p:ext uri="{BB962C8B-B14F-4D97-AF65-F5344CB8AC3E}">
        <p14:creationId xmlns:p14="http://schemas.microsoft.com/office/powerpoint/2010/main" val="1567460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Témoignages sur l’amitié</a:t>
            </a:r>
            <a:endParaRPr lang="en-GB" dirty="0"/>
          </a:p>
        </p:txBody>
      </p:sp>
      <p:sp>
        <p:nvSpPr>
          <p:cNvPr id="4" name="Subtitle 2"/>
          <p:cNvSpPr txBox="1">
            <a:spLocks/>
          </p:cNvSpPr>
          <p:nvPr/>
        </p:nvSpPr>
        <p:spPr>
          <a:xfrm>
            <a:off x="484239" y="1578074"/>
            <a:ext cx="9515168" cy="2272481"/>
          </a:xfrm>
          <a:prstGeom prst="rect">
            <a:avLst/>
          </a:prstGeom>
          <a:solidFill>
            <a:schemeClr val="accent1">
              <a:lumMod val="20000"/>
              <a:lumOff val="80000"/>
            </a:schemeClr>
          </a:solidFill>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t>L’amitié </a:t>
            </a:r>
            <a:r>
              <a:rPr lang="fr-FR" sz="2400" dirty="0"/>
              <a:t>n’exige rien en échange, que de l’entretien. </a:t>
            </a:r>
            <a:endParaRPr lang="en-GB" sz="2400" dirty="0"/>
          </a:p>
          <a:p>
            <a:pPr>
              <a:lnSpc>
                <a:spcPct val="110000"/>
              </a:lnSpc>
              <a:spcBef>
                <a:spcPts val="1200"/>
              </a:spcBef>
            </a:pPr>
            <a:r>
              <a:rPr lang="fr-FR" sz="2400" dirty="0"/>
              <a:t>L’amitié, c’est le sourire partagé, la main tendue et la complicité. </a:t>
            </a:r>
          </a:p>
          <a:p>
            <a:pPr>
              <a:lnSpc>
                <a:spcPct val="110000"/>
              </a:lnSpc>
              <a:spcBef>
                <a:spcPts val="1200"/>
              </a:spcBef>
            </a:pPr>
            <a:r>
              <a:rPr lang="fr-FR" sz="2400" dirty="0"/>
              <a:t>L’amitié se construit sur la confiance réciproque, le respect de l’autre, la générosité et la tolérance. </a:t>
            </a:r>
            <a:r>
              <a:rPr lang="fr-FR" sz="2400" dirty="0" smtClean="0"/>
              <a:t>							</a:t>
            </a:r>
          </a:p>
          <a:p>
            <a:pPr marL="0" indent="0">
              <a:lnSpc>
                <a:spcPct val="110000"/>
              </a:lnSpc>
              <a:spcBef>
                <a:spcPts val="1200"/>
              </a:spcBef>
              <a:buNone/>
            </a:pPr>
            <a:r>
              <a:rPr lang="fr-FR" sz="2400" dirty="0" smtClean="0"/>
              <a:t>							</a:t>
            </a:r>
            <a:r>
              <a:rPr lang="fr-FR" sz="2400" dirty="0" smtClean="0">
                <a:solidFill>
                  <a:srgbClr val="C00000"/>
                </a:solidFill>
              </a:rPr>
              <a:t>(</a:t>
            </a:r>
            <a:r>
              <a:rPr lang="fr-FR" sz="2400" dirty="0">
                <a:solidFill>
                  <a:srgbClr val="C00000"/>
                </a:solidFill>
              </a:rPr>
              <a:t>www.allocitation.com)</a:t>
            </a:r>
          </a:p>
          <a:p>
            <a:pPr>
              <a:lnSpc>
                <a:spcPct val="110000"/>
              </a:lnSpc>
              <a:spcBef>
                <a:spcPts val="1200"/>
              </a:spcBef>
            </a:pPr>
            <a:endParaRPr lang="fr-FR" sz="2800" dirty="0"/>
          </a:p>
        </p:txBody>
      </p:sp>
      <p:sp>
        <p:nvSpPr>
          <p:cNvPr id="6"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2049" name="Picture 11" descr="man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83291"/>
            <a:ext cx="3746090" cy="24831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Florin\Franceza\Prietenie\ami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0342" y="3995329"/>
            <a:ext cx="4689065" cy="2471073"/>
          </a:xfrm>
          <a:prstGeom prst="rect">
            <a:avLst/>
          </a:prstGeom>
          <a:noFill/>
          <a:ln>
            <a:noFill/>
          </a:ln>
        </p:spPr>
      </p:pic>
    </p:spTree>
    <p:extLst>
      <p:ext uri="{BB962C8B-B14F-4D97-AF65-F5344CB8AC3E}">
        <p14:creationId xmlns:p14="http://schemas.microsoft.com/office/powerpoint/2010/main" val="2138491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616974" y="1543204"/>
            <a:ext cx="6801465" cy="4769106"/>
          </a:xfrm>
          <a:prstGeom prst="rect">
            <a:avLst/>
          </a:prstGeom>
          <a:no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200"/>
              </a:spcBef>
              <a:buNone/>
            </a:pPr>
            <a:r>
              <a:rPr lang="fr-FR" sz="2400" dirty="0"/>
              <a:t>«L’amitié, c’est le besoin de vivre avec ceux qu’on aime.» </a:t>
            </a:r>
            <a:r>
              <a:rPr lang="fr-FR" sz="2400" b="0" dirty="0">
                <a:solidFill>
                  <a:srgbClr val="FF0000"/>
                </a:solidFill>
              </a:rPr>
              <a:t>	</a:t>
            </a:r>
            <a:r>
              <a:rPr lang="fr-FR" sz="2400" b="0" dirty="0" smtClean="0">
                <a:solidFill>
                  <a:srgbClr val="FF0000"/>
                </a:solidFill>
              </a:rPr>
              <a:t>					      				(</a:t>
            </a:r>
            <a:r>
              <a:rPr lang="fr-FR" sz="2400" b="0" dirty="0">
                <a:solidFill>
                  <a:srgbClr val="FF0000"/>
                </a:solidFill>
              </a:rPr>
              <a:t>Aristote)</a:t>
            </a:r>
            <a:r>
              <a:rPr lang="fr-FR" sz="2400" dirty="0" smtClean="0"/>
              <a:t>			</a:t>
            </a:r>
            <a:endParaRPr lang="fr-FR" sz="2400" dirty="0"/>
          </a:p>
          <a:p>
            <a:pPr marL="0" indent="0">
              <a:lnSpc>
                <a:spcPct val="110000"/>
              </a:lnSpc>
              <a:spcBef>
                <a:spcPts val="1200"/>
              </a:spcBef>
              <a:buNone/>
            </a:pPr>
            <a:r>
              <a:rPr lang="fr-FR" sz="2400" dirty="0" smtClean="0"/>
              <a:t>«</a:t>
            </a:r>
            <a:r>
              <a:rPr lang="fr-FR" sz="2400" dirty="0"/>
              <a:t>L’amitié est une estime mutuelle, l’accord parfait entre deux sensibilités.» </a:t>
            </a:r>
          </a:p>
          <a:p>
            <a:pPr marL="0" indent="0">
              <a:lnSpc>
                <a:spcPct val="110000"/>
              </a:lnSpc>
              <a:spcBef>
                <a:spcPts val="1200"/>
              </a:spcBef>
              <a:buNone/>
            </a:pPr>
            <a:r>
              <a:rPr lang="fr-FR" sz="2400" dirty="0"/>
              <a:t>«L’amitié suppose la confiance, la mise en commun des idées, des souvenirs et des espérances.» </a:t>
            </a:r>
          </a:p>
          <a:p>
            <a:pPr marL="0" indent="0">
              <a:lnSpc>
                <a:spcPct val="110000"/>
              </a:lnSpc>
              <a:spcBef>
                <a:spcPts val="1200"/>
              </a:spcBef>
              <a:buNone/>
            </a:pPr>
            <a:r>
              <a:rPr lang="fr-FR" sz="2400" dirty="0"/>
              <a:t>«La véritable amitié ne va guère sans la confidence</a:t>
            </a:r>
            <a:r>
              <a:rPr lang="fr-FR" sz="2400" dirty="0" smtClean="0"/>
              <a:t>.»										</a:t>
            </a:r>
            <a:r>
              <a:rPr lang="fr-FR" sz="2400" b="0" dirty="0" smtClean="0">
                <a:solidFill>
                  <a:srgbClr val="FF0000"/>
                </a:solidFill>
              </a:rPr>
              <a:t>(</a:t>
            </a:r>
            <a:r>
              <a:rPr lang="fr-FR" sz="2400" b="0" dirty="0">
                <a:solidFill>
                  <a:srgbClr val="FF0000"/>
                </a:solidFill>
              </a:rPr>
              <a:t>André Maurois)</a:t>
            </a:r>
          </a:p>
        </p:txBody>
      </p:sp>
      <p:pic>
        <p:nvPicPr>
          <p:cNvPr id="5" name="Picture 4" descr="C:\Users\Florin\Pictures\fleu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22607" y="1543204"/>
            <a:ext cx="3935361" cy="2350370"/>
          </a:xfrm>
          <a:prstGeom prst="rect">
            <a:avLst/>
          </a:prstGeom>
          <a:noFill/>
          <a:ln>
            <a:noFill/>
          </a:ln>
        </p:spPr>
      </p:pic>
      <p:pic>
        <p:nvPicPr>
          <p:cNvPr id="6" name="Picture 5" descr="C:\Florin\Franceza\Prietenie\ami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606" y="4173794"/>
            <a:ext cx="3935361" cy="2138516"/>
          </a:xfrm>
          <a:prstGeom prst="rect">
            <a:avLst/>
          </a:prstGeom>
          <a:noFill/>
          <a:ln>
            <a:noFill/>
          </a:ln>
        </p:spPr>
      </p:pic>
    </p:spTree>
    <p:extLst>
      <p:ext uri="{BB962C8B-B14F-4D97-AF65-F5344CB8AC3E}">
        <p14:creationId xmlns:p14="http://schemas.microsoft.com/office/powerpoint/2010/main" val="41878751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616973" y="1543203"/>
            <a:ext cx="6801465" cy="5182061"/>
          </a:xfrm>
          <a:prstGeom prst="rect">
            <a:avLst/>
          </a:prstGeom>
          <a:no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200"/>
              </a:spcBef>
              <a:buNone/>
            </a:pPr>
            <a:r>
              <a:rPr lang="fr-FR" sz="2400" dirty="0"/>
              <a:t>«La lecture est une amitié.»	</a:t>
            </a:r>
            <a:r>
              <a:rPr lang="fr-FR" sz="2400" b="0" dirty="0">
                <a:solidFill>
                  <a:srgbClr val="FF0000"/>
                </a:solidFill>
              </a:rPr>
              <a:t>	</a:t>
            </a:r>
            <a:r>
              <a:rPr lang="fr-FR" sz="2400" b="0" dirty="0" smtClean="0">
                <a:solidFill>
                  <a:srgbClr val="FF0000"/>
                </a:solidFill>
              </a:rPr>
              <a:t>		</a:t>
            </a:r>
            <a:r>
              <a:rPr lang="fr-FR" sz="2400" b="0" dirty="0">
                <a:solidFill>
                  <a:srgbClr val="FF0000"/>
                </a:solidFill>
              </a:rPr>
              <a:t>	</a:t>
            </a:r>
            <a:r>
              <a:rPr lang="fr-FR" sz="2400" b="0" dirty="0" smtClean="0">
                <a:solidFill>
                  <a:srgbClr val="FF0000"/>
                </a:solidFill>
              </a:rPr>
              <a:t>	(</a:t>
            </a:r>
            <a:r>
              <a:rPr lang="fr-FR" sz="2400" b="0" dirty="0">
                <a:solidFill>
                  <a:srgbClr val="FF0000"/>
                </a:solidFill>
              </a:rPr>
              <a:t>Marcel Proust) </a:t>
            </a:r>
            <a:r>
              <a:rPr lang="fr-FR" sz="2400" dirty="0" smtClean="0"/>
              <a:t>		</a:t>
            </a:r>
            <a:endParaRPr lang="fr-FR" sz="2400" dirty="0"/>
          </a:p>
          <a:p>
            <a:pPr marL="0" indent="0">
              <a:spcBef>
                <a:spcPts val="1800"/>
              </a:spcBef>
              <a:buNone/>
            </a:pPr>
            <a:r>
              <a:rPr lang="fr-FR" sz="2400" dirty="0" smtClean="0"/>
              <a:t>«</a:t>
            </a:r>
            <a:r>
              <a:rPr lang="fr-FR" sz="2400" dirty="0"/>
              <a:t>Qui néglige les marques de l’amitié, finit par en perdre le sentiment</a:t>
            </a:r>
            <a:r>
              <a:rPr lang="fr-FR" sz="2400" dirty="0" smtClean="0"/>
              <a:t>.»</a:t>
            </a:r>
            <a:r>
              <a:rPr lang="fr-FR" sz="2400" dirty="0"/>
              <a:t>						</a:t>
            </a:r>
            <a:r>
              <a:rPr lang="fr-FR" sz="2400" b="0" dirty="0" smtClean="0">
                <a:solidFill>
                  <a:srgbClr val="FF0000"/>
                </a:solidFill>
              </a:rPr>
              <a:t>(</a:t>
            </a:r>
            <a:r>
              <a:rPr lang="fr-FR" sz="2400" b="0" dirty="0">
                <a:solidFill>
                  <a:srgbClr val="FF0000"/>
                </a:solidFill>
              </a:rPr>
              <a:t>William Shakespeare)</a:t>
            </a:r>
            <a:endParaRPr lang="en-GB" sz="2400" b="0" dirty="0">
              <a:solidFill>
                <a:srgbClr val="FF0000"/>
              </a:solidFill>
            </a:endParaRPr>
          </a:p>
          <a:p>
            <a:pPr marL="0" indent="0">
              <a:spcBef>
                <a:spcPts val="1800"/>
              </a:spcBef>
              <a:buNone/>
            </a:pPr>
            <a:r>
              <a:rPr lang="fr-FR" sz="2400" dirty="0" smtClean="0"/>
              <a:t>«</a:t>
            </a:r>
            <a:r>
              <a:rPr lang="fr-FR" sz="2400" dirty="0"/>
              <a:t>Il n’y a d’amitié qu’entre égaux.» </a:t>
            </a:r>
            <a:endParaRPr lang="en-GB" sz="2400" dirty="0"/>
          </a:p>
          <a:p>
            <a:pPr marL="0" indent="0">
              <a:buNone/>
            </a:pPr>
            <a:r>
              <a:rPr lang="fr-FR" sz="2400" dirty="0"/>
              <a:t>			</a:t>
            </a:r>
            <a:r>
              <a:rPr lang="fr-FR" sz="2400" b="0" dirty="0" smtClean="0">
                <a:solidFill>
                  <a:srgbClr val="FF0000"/>
                </a:solidFill>
              </a:rPr>
              <a:t>(</a:t>
            </a:r>
            <a:r>
              <a:rPr lang="fr-FR" sz="2400" b="0" dirty="0">
                <a:solidFill>
                  <a:srgbClr val="FF0000"/>
                </a:solidFill>
              </a:rPr>
              <a:t>Alexandre Dumas</a:t>
            </a:r>
            <a:r>
              <a:rPr lang="fr-FR" sz="2400" b="0" dirty="0" smtClean="0">
                <a:solidFill>
                  <a:srgbClr val="FF0000"/>
                </a:solidFill>
              </a:rPr>
              <a:t>)</a:t>
            </a:r>
          </a:p>
          <a:p>
            <a:pPr marL="0" indent="0">
              <a:spcBef>
                <a:spcPts val="1800"/>
              </a:spcBef>
              <a:buNone/>
            </a:pPr>
            <a:r>
              <a:rPr lang="fr-FR" sz="2400" dirty="0"/>
              <a:t>«Qui est incapable d’amitié tient plus de la bête sauvage que de l’homme.»</a:t>
            </a:r>
            <a:endParaRPr lang="en-GB" sz="2400" dirty="0"/>
          </a:p>
          <a:p>
            <a:pPr marL="0" indent="0">
              <a:spcBef>
                <a:spcPts val="1800"/>
              </a:spcBef>
              <a:buNone/>
            </a:pPr>
            <a:r>
              <a:rPr lang="fr-FR" sz="2400" dirty="0" smtClean="0"/>
              <a:t>«</a:t>
            </a:r>
            <a:r>
              <a:rPr lang="fr-FR" sz="2400" dirty="0"/>
              <a:t>Sans l’amitié ce monde n’est, à proprement parler, qu’un désert.» </a:t>
            </a:r>
            <a:endParaRPr lang="en-GB" sz="2400" dirty="0" smtClean="0"/>
          </a:p>
          <a:p>
            <a:pPr marL="0" indent="0">
              <a:buNone/>
            </a:pPr>
            <a:r>
              <a:rPr lang="fr-FR" sz="2400" b="0" dirty="0" smtClean="0">
                <a:solidFill>
                  <a:srgbClr val="FF0000"/>
                </a:solidFill>
              </a:rPr>
              <a:t>			(</a:t>
            </a:r>
            <a:r>
              <a:rPr lang="fr-FR" sz="2400" b="0" dirty="0">
                <a:solidFill>
                  <a:srgbClr val="FF0000"/>
                </a:solidFill>
              </a:rPr>
              <a:t>Francis Bacon) </a:t>
            </a:r>
            <a:endParaRPr lang="en-GB" sz="2400" b="0" dirty="0">
              <a:solidFill>
                <a:srgbClr val="FF0000"/>
              </a:solidFill>
            </a:endParaRPr>
          </a:p>
          <a:p>
            <a:pPr marL="0" indent="0">
              <a:buNone/>
            </a:pPr>
            <a:endParaRPr lang="en-GB" sz="2400" b="0" dirty="0">
              <a:solidFill>
                <a:srgbClr val="FF0000"/>
              </a:solidFill>
            </a:endParaRPr>
          </a:p>
          <a:p>
            <a:pPr marL="0" indent="0">
              <a:lnSpc>
                <a:spcPct val="110000"/>
              </a:lnSpc>
              <a:spcBef>
                <a:spcPts val="1200"/>
              </a:spcBef>
              <a:buNone/>
            </a:pPr>
            <a:endParaRPr lang="fr-FR" sz="2400" b="0" dirty="0">
              <a:solidFill>
                <a:srgbClr val="FF0000"/>
              </a:solidFill>
            </a:endParaRPr>
          </a:p>
        </p:txBody>
      </p:sp>
      <p:pic>
        <p:nvPicPr>
          <p:cNvPr id="7" name="Picture 6" descr="C:\Users\Florin\Pictures\lecture.jpg"/>
          <p:cNvPicPr/>
          <p:nvPr/>
        </p:nvPicPr>
        <p:blipFill>
          <a:blip r:embed="rId2">
            <a:extLst>
              <a:ext uri="{28A0092B-C50C-407E-A947-70E740481C1C}">
                <a14:useLocalDpi xmlns:a14="http://schemas.microsoft.com/office/drawing/2010/main" val="0"/>
              </a:ext>
            </a:extLst>
          </a:blip>
          <a:srcRect/>
          <a:stretch>
            <a:fillRect/>
          </a:stretch>
        </p:blipFill>
        <p:spPr bwMode="auto">
          <a:xfrm>
            <a:off x="7649732" y="1562637"/>
            <a:ext cx="3963322" cy="2438861"/>
          </a:xfrm>
          <a:prstGeom prst="rect">
            <a:avLst/>
          </a:prstGeom>
          <a:noFill/>
          <a:ln>
            <a:noFill/>
          </a:ln>
        </p:spPr>
      </p:pic>
      <p:pic>
        <p:nvPicPr>
          <p:cNvPr id="8" name="Picture 7" descr="C:\Florin\Franceza\Prietenie\ami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9732" y="4107559"/>
            <a:ext cx="3963322" cy="2204751"/>
          </a:xfrm>
          <a:prstGeom prst="rect">
            <a:avLst/>
          </a:prstGeom>
          <a:noFill/>
          <a:ln>
            <a:noFill/>
          </a:ln>
        </p:spPr>
      </p:pic>
    </p:spTree>
    <p:extLst>
      <p:ext uri="{BB962C8B-B14F-4D97-AF65-F5344CB8AC3E}">
        <p14:creationId xmlns:p14="http://schemas.microsoft.com/office/powerpoint/2010/main" val="3129634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Pensées des écrivains</a:t>
            </a:r>
            <a:endParaRPr lang="en-GB" dirty="0"/>
          </a:p>
        </p:txBody>
      </p:sp>
      <p:sp>
        <p:nvSpPr>
          <p:cNvPr id="4" name="Subtitle 2"/>
          <p:cNvSpPr txBox="1">
            <a:spLocks/>
          </p:cNvSpPr>
          <p:nvPr/>
        </p:nvSpPr>
        <p:spPr>
          <a:xfrm>
            <a:off x="528492" y="1690688"/>
            <a:ext cx="9441420" cy="1848925"/>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dirty="0" smtClean="0"/>
              <a:t>«</a:t>
            </a:r>
            <a:r>
              <a:rPr lang="fr-FR" sz="2400" dirty="0"/>
              <a:t>L’amitié double les joies et réduit à moitié les peines.»</a:t>
            </a:r>
            <a:endParaRPr lang="en-GB" sz="2400" dirty="0"/>
          </a:p>
          <a:p>
            <a:pPr marL="0" indent="0">
              <a:buNone/>
            </a:pPr>
            <a:r>
              <a:rPr lang="fr-FR" sz="2400" dirty="0"/>
              <a:t>« L’amitié, c’est la grande circulation de l’esprit au-dessus des détails vulgaires.»</a:t>
            </a:r>
            <a:endParaRPr lang="en-GB" sz="2400" dirty="0"/>
          </a:p>
          <a:p>
            <a:pPr marL="0" indent="0">
              <a:buNone/>
            </a:pPr>
            <a:r>
              <a:rPr lang="fr-FR" sz="2400" dirty="0" smtClean="0"/>
              <a:t>						</a:t>
            </a:r>
            <a:r>
              <a:rPr lang="fr-FR" sz="2400" b="0" dirty="0" smtClean="0">
                <a:solidFill>
                  <a:srgbClr val="FF0000"/>
                </a:solidFill>
              </a:rPr>
              <a:t>(</a:t>
            </a:r>
            <a:r>
              <a:rPr lang="fr-FR" sz="2400" b="0" dirty="0">
                <a:solidFill>
                  <a:srgbClr val="FF0000"/>
                </a:solidFill>
              </a:rPr>
              <a:t>Antoine de Saint-Exupéry)</a:t>
            </a:r>
            <a:endParaRPr lang="en-GB" sz="2400" b="0" dirty="0">
              <a:solidFill>
                <a:srgbClr val="FF0000"/>
              </a:solidFill>
            </a:endParaRPr>
          </a:p>
          <a:p>
            <a:pPr marL="0" indent="0">
              <a:lnSpc>
                <a:spcPct val="110000"/>
              </a:lnSpc>
              <a:spcBef>
                <a:spcPts val="1200"/>
              </a:spcBef>
              <a:buNone/>
            </a:pPr>
            <a:endParaRPr lang="fr-FR" sz="2400" b="0" dirty="0">
              <a:solidFill>
                <a:srgbClr val="FF0000"/>
              </a:solidFill>
            </a:endParaRPr>
          </a:p>
        </p:txBody>
      </p:sp>
      <p:pic>
        <p:nvPicPr>
          <p:cNvPr id="5" name="Picture 4" descr="C:\Users\Florin\Pictures\rose12.gif"/>
          <p:cNvPicPr/>
          <p:nvPr/>
        </p:nvPicPr>
        <p:blipFill>
          <a:blip r:embed="rId2">
            <a:extLst>
              <a:ext uri="{28A0092B-C50C-407E-A947-70E740481C1C}">
                <a14:useLocalDpi xmlns:a14="http://schemas.microsoft.com/office/drawing/2010/main" val="0"/>
              </a:ext>
            </a:extLst>
          </a:blip>
          <a:srcRect/>
          <a:stretch>
            <a:fillRect/>
          </a:stretch>
        </p:blipFill>
        <p:spPr bwMode="auto">
          <a:xfrm>
            <a:off x="367618" y="4184138"/>
            <a:ext cx="9233582" cy="2113423"/>
          </a:xfrm>
          <a:prstGeom prst="rect">
            <a:avLst/>
          </a:prstGeom>
          <a:noFill/>
          <a:ln>
            <a:noFill/>
          </a:ln>
        </p:spPr>
      </p:pic>
    </p:spTree>
    <p:extLst>
      <p:ext uri="{BB962C8B-B14F-4D97-AF65-F5344CB8AC3E}">
        <p14:creationId xmlns:p14="http://schemas.microsoft.com/office/powerpoint/2010/main" val="29751805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Proverbes sur l’amitié</a:t>
            </a:r>
            <a:endParaRPr lang="en-GB" dirty="0"/>
          </a:p>
        </p:txBody>
      </p:sp>
      <p:sp>
        <p:nvSpPr>
          <p:cNvPr id="4" name="Subtitle 2"/>
          <p:cNvSpPr txBox="1">
            <a:spLocks/>
          </p:cNvSpPr>
          <p:nvPr/>
        </p:nvSpPr>
        <p:spPr>
          <a:xfrm>
            <a:off x="616975" y="1543204"/>
            <a:ext cx="9456174" cy="3220525"/>
          </a:xfrm>
          <a:prstGeom prst="rect">
            <a:avLst/>
          </a:prstGeom>
          <a:no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1pPr>
            <a:lvl2pPr marL="228600" indent="-228600" algn="l" defTabSz="914400" rtl="0" eaLnBrk="1" latinLnBrk="0" hangingPunct="1">
              <a:lnSpc>
                <a:spcPct val="90000"/>
              </a:lnSpc>
              <a:spcBef>
                <a:spcPts val="1000"/>
              </a:spcBef>
              <a:buFont typeface="Wingdings" panose="05000000000000000000" pitchFamily="2" charset="2"/>
              <a:buChar char="Ø"/>
              <a:defRPr lang="en-US" sz="2000" b="1" i="1" kern="1200" dirty="0" smtClean="0">
                <a:solidFill>
                  <a:schemeClr val="accent1">
                    <a:lumMod val="50000"/>
                  </a:schemeClr>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b="1" i="1" kern="1200">
                <a:solidFill>
                  <a:schemeClr val="accent1">
                    <a:lumMod val="50000"/>
                  </a:schemeClr>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b="1" i="1" kern="1200">
                <a:solidFill>
                  <a:schemeClr val="accent1">
                    <a:lumMod val="50000"/>
                  </a:schemeClr>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dirty="0">
                <a:solidFill>
                  <a:schemeClr val="accent1">
                    <a:lumMod val="75000"/>
                  </a:schemeClr>
                </a:solidFill>
              </a:rPr>
              <a:t>L’amitié est comme une terre où l’on sème. </a:t>
            </a:r>
            <a:endParaRPr lang="en-GB" sz="2400" dirty="0">
              <a:solidFill>
                <a:schemeClr val="accent1">
                  <a:lumMod val="75000"/>
                </a:schemeClr>
              </a:solidFill>
            </a:endParaRPr>
          </a:p>
          <a:p>
            <a:pPr marL="0" indent="0">
              <a:buNone/>
            </a:pPr>
            <a:r>
              <a:rPr lang="fr-FR" sz="2400" dirty="0" smtClean="0"/>
              <a:t>					</a:t>
            </a:r>
            <a:r>
              <a:rPr lang="fr-FR" sz="2200" b="0" dirty="0" smtClean="0">
                <a:solidFill>
                  <a:srgbClr val="002060"/>
                </a:solidFill>
              </a:rPr>
              <a:t>(</a:t>
            </a:r>
            <a:r>
              <a:rPr lang="fr-FR" sz="2200" b="0" dirty="0">
                <a:solidFill>
                  <a:srgbClr val="002060"/>
                </a:solidFill>
              </a:rPr>
              <a:t>proverbe grec)</a:t>
            </a:r>
            <a:endParaRPr lang="en-GB" sz="2200" b="0" dirty="0">
              <a:solidFill>
                <a:srgbClr val="002060"/>
              </a:solidFill>
            </a:endParaRPr>
          </a:p>
          <a:p>
            <a:pPr marL="0" indent="0">
              <a:buNone/>
            </a:pPr>
            <a:r>
              <a:rPr lang="fr-FR" sz="2400" dirty="0">
                <a:solidFill>
                  <a:srgbClr val="C00000"/>
                </a:solidFill>
              </a:rPr>
              <a:t>La véritable amitié ne gèle pas en hiver.</a:t>
            </a:r>
            <a:r>
              <a:rPr lang="fr-FR" sz="2400" dirty="0">
                <a:solidFill>
                  <a:schemeClr val="accent4">
                    <a:lumMod val="75000"/>
                  </a:schemeClr>
                </a:solidFill>
              </a:rPr>
              <a:t>	</a:t>
            </a:r>
            <a:r>
              <a:rPr lang="fr-FR" sz="2400" dirty="0"/>
              <a:t>					</a:t>
            </a:r>
            <a:r>
              <a:rPr lang="fr-FR" sz="2400" dirty="0" smtClean="0"/>
              <a:t>				</a:t>
            </a:r>
            <a:r>
              <a:rPr lang="fr-FR" sz="2200" b="0" dirty="0">
                <a:solidFill>
                  <a:srgbClr val="002060"/>
                </a:solidFill>
              </a:rPr>
              <a:t>(proverbe allemand)</a:t>
            </a:r>
            <a:endParaRPr lang="en-GB" sz="2200" b="0" dirty="0">
              <a:solidFill>
                <a:srgbClr val="002060"/>
              </a:solidFill>
            </a:endParaRPr>
          </a:p>
          <a:p>
            <a:pPr marL="0" indent="0">
              <a:buNone/>
            </a:pPr>
            <a:r>
              <a:rPr lang="fr-FR" sz="2400" dirty="0"/>
              <a:t>Amitié dans la peine, amitié certaine</a:t>
            </a:r>
            <a:r>
              <a:rPr lang="fr-FR" sz="2400" dirty="0" smtClean="0"/>
              <a:t>.</a:t>
            </a:r>
            <a:r>
              <a:rPr lang="fr-FR" sz="2400" dirty="0"/>
              <a:t>						</a:t>
            </a:r>
            <a:r>
              <a:rPr lang="fr-FR" sz="2400" dirty="0" smtClean="0"/>
              <a:t>				</a:t>
            </a:r>
            <a:r>
              <a:rPr lang="fr-FR" sz="2200" b="0" dirty="0">
                <a:solidFill>
                  <a:srgbClr val="002060"/>
                </a:solidFill>
              </a:rPr>
              <a:t>(proverbe anglais)</a:t>
            </a:r>
            <a:endParaRPr lang="en-GB" sz="2200" b="0" dirty="0">
              <a:solidFill>
                <a:srgbClr val="002060"/>
              </a:solidFill>
            </a:endParaRPr>
          </a:p>
          <a:p>
            <a:pPr marL="0" indent="0">
              <a:buNone/>
            </a:pPr>
            <a:r>
              <a:rPr lang="fr-FR" sz="2400" dirty="0">
                <a:solidFill>
                  <a:srgbClr val="FFC000"/>
                </a:solidFill>
              </a:rPr>
              <a:t>Mieux vaut perdre un peu d’argent qu’un peu d’amitié.</a:t>
            </a:r>
            <a:endParaRPr lang="en-GB" sz="2400" dirty="0">
              <a:solidFill>
                <a:srgbClr val="FFC000"/>
              </a:solidFill>
            </a:endParaRPr>
          </a:p>
          <a:p>
            <a:pPr marL="0" indent="0">
              <a:buNone/>
            </a:pPr>
            <a:r>
              <a:rPr lang="fr-FR" sz="2400" dirty="0" smtClean="0"/>
              <a:t>					</a:t>
            </a:r>
            <a:r>
              <a:rPr lang="fr-FR" sz="2200" b="0" dirty="0">
                <a:solidFill>
                  <a:srgbClr val="002060"/>
                </a:solidFill>
              </a:rPr>
              <a:t>(proverbe malgache)</a:t>
            </a:r>
            <a:endParaRPr lang="en-GB" sz="2200" b="0" dirty="0">
              <a:solidFill>
                <a:srgbClr val="002060"/>
              </a:solidFill>
            </a:endParaRPr>
          </a:p>
          <a:p>
            <a:pPr marL="0" indent="0">
              <a:buNone/>
            </a:pPr>
            <a:r>
              <a:rPr lang="fr-FR" sz="2400" dirty="0">
                <a:solidFill>
                  <a:srgbClr val="00B050"/>
                </a:solidFill>
              </a:rPr>
              <a:t>Le respect est le lieu de l’amitié.</a:t>
            </a:r>
            <a:endParaRPr lang="en-GB" sz="2400" dirty="0">
              <a:solidFill>
                <a:srgbClr val="00B050"/>
              </a:solidFill>
            </a:endParaRPr>
          </a:p>
          <a:p>
            <a:pPr marL="0" indent="0">
              <a:buNone/>
            </a:pPr>
            <a:r>
              <a:rPr lang="fr-FR" sz="2400" dirty="0" smtClean="0"/>
              <a:t>					</a:t>
            </a:r>
            <a:r>
              <a:rPr lang="fr-FR" sz="2200" b="0" dirty="0">
                <a:solidFill>
                  <a:srgbClr val="002060"/>
                </a:solidFill>
              </a:rPr>
              <a:t>(proverbe oriental)</a:t>
            </a:r>
          </a:p>
        </p:txBody>
      </p:sp>
      <p:pic>
        <p:nvPicPr>
          <p:cNvPr id="5" name="Picture 4" descr="C:\Users\Florin\Pictures\poemes-damitie.png"/>
          <p:cNvPicPr/>
          <p:nvPr/>
        </p:nvPicPr>
        <p:blipFill>
          <a:blip r:embed="rId2">
            <a:extLst>
              <a:ext uri="{28A0092B-C50C-407E-A947-70E740481C1C}">
                <a14:useLocalDpi xmlns:a14="http://schemas.microsoft.com/office/drawing/2010/main" val="0"/>
              </a:ext>
            </a:extLst>
          </a:blip>
          <a:srcRect/>
          <a:stretch>
            <a:fillRect/>
          </a:stretch>
        </p:blipFill>
        <p:spPr bwMode="auto">
          <a:xfrm>
            <a:off x="616975" y="4999703"/>
            <a:ext cx="7878096" cy="1563329"/>
          </a:xfrm>
          <a:prstGeom prst="rect">
            <a:avLst/>
          </a:prstGeom>
          <a:noFill/>
          <a:ln>
            <a:noFill/>
          </a:ln>
        </p:spPr>
      </p:pic>
    </p:spTree>
    <p:extLst>
      <p:ext uri="{BB962C8B-B14F-4D97-AF65-F5344CB8AC3E}">
        <p14:creationId xmlns:p14="http://schemas.microsoft.com/office/powerpoint/2010/main" val="466084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8296" y="1654205"/>
            <a:ext cx="6032091" cy="4763348"/>
          </a:xfrm>
          <a:prstGeom prst="rect">
            <a:avLst/>
          </a:prstGeom>
        </p:spPr>
      </p:pic>
      <p:sp>
        <p:nvSpPr>
          <p:cNvPr id="3" name="Title 1"/>
          <p:cNvSpPr txBox="1">
            <a:spLocks/>
          </p:cNvSpPr>
          <p:nvPr/>
        </p:nvSpPr>
        <p:spPr>
          <a:xfrm>
            <a:off x="2865640" y="596594"/>
            <a:ext cx="3358180" cy="2387600"/>
          </a:xfrm>
          <a:prstGeom prst="rect">
            <a:avLst/>
          </a:prstGeom>
        </p:spPr>
        <p:txBody>
          <a:bodyPr vert="horz" lIns="91440" tIns="45720" rIns="91440" bIns="45720" rtlCol="0" anchor="t">
            <a:normAutofit/>
          </a:bodyPr>
          <a:lstStyle>
            <a:lvl1pPr algn="l" defTabSz="457200" rtl="0" eaLnBrk="1" latinLnBrk="0" hangingPunct="1">
              <a:spcBef>
                <a:spcPct val="0"/>
              </a:spcBef>
              <a:buNone/>
              <a:defRPr lang="en-US" sz="4400" b="1" kern="1200" dirty="0">
                <a:solidFill>
                  <a:srgbClr val="FF0000"/>
                </a:solidFill>
                <a:latin typeface="Segoe Script" panose="020B0504020000000003"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8000" dirty="0"/>
              <a:t>A</a:t>
            </a:r>
            <a:r>
              <a:rPr lang="en-GB" sz="8000" dirty="0" smtClean="0"/>
              <a:t>mis</a:t>
            </a:r>
            <a:endParaRPr lang="en-GB" sz="8000" dirty="0"/>
          </a:p>
        </p:txBody>
      </p:sp>
    </p:spTree>
    <p:extLst>
      <p:ext uri="{BB962C8B-B14F-4D97-AF65-F5344CB8AC3E}">
        <p14:creationId xmlns:p14="http://schemas.microsoft.com/office/powerpoint/2010/main" val="42096075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831</TotalTime>
  <Words>220</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Algerian</vt:lpstr>
      <vt:lpstr>Arial</vt:lpstr>
      <vt:lpstr>Segoe Script</vt:lpstr>
      <vt:lpstr>Trebuchet MS</vt:lpstr>
      <vt:lpstr>Wingdings</vt:lpstr>
      <vt:lpstr>Wingdings 3</vt:lpstr>
      <vt:lpstr>Facet</vt:lpstr>
      <vt:lpstr>TÉMOIGNAGES SUR L’AMITIÉ </vt:lpstr>
      <vt:lpstr>Témoignages sur l’amitié</vt:lpstr>
      <vt:lpstr>Témoignages sur l’amitié</vt:lpstr>
      <vt:lpstr>Pensées des écrivains</vt:lpstr>
      <vt:lpstr>Pensées des écrivains</vt:lpstr>
      <vt:lpstr>Pensées des écrivains</vt:lpstr>
      <vt:lpstr>Proverbes sur l’amitié</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Florin Onofrei</dc:creator>
  <cp:lastModifiedBy>Florin Onofrei</cp:lastModifiedBy>
  <cp:revision>101</cp:revision>
  <dcterms:created xsi:type="dcterms:W3CDTF">2015-04-26T13:33:19Z</dcterms:created>
  <dcterms:modified xsi:type="dcterms:W3CDTF">2015-10-18T17:22:44Z</dcterms:modified>
</cp:coreProperties>
</file>